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67" r:id="rId4"/>
    <p:sldId id="273" r:id="rId5"/>
    <p:sldId id="270" r:id="rId6"/>
    <p:sldId id="271" r:id="rId7"/>
    <p:sldId id="269" r:id="rId8"/>
    <p:sldId id="272" r:id="rId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F1E2E-511D-4550-2226-2849824C706B}" v="3" dt="2022-09-09T17:37:30.686"/>
    <p1510:client id="{5CB553CC-3A69-2695-B6C7-9C7BFF69B3AA}" v="2" dt="2021-03-16T22:26:08.131"/>
    <p1510:client id="{1A21C598-9A90-4165-8500-27A0469BD91D}" v="5" dt="2021-02-24T17:52:09.401"/>
    <p1510:client id="{0EB84002-024B-4720-A324-8A5D4ADF8518}" v="1644" dt="2021-03-04T19:55:58.150"/>
    <p1510:client id="{58585121-2320-4721-94B6-887E18592B9B}" v="192" dt="2021-03-03T13:45:14.830"/>
    <p1510:client id="{B12E5E11-CC20-1C3D-1C23-AFE78DD77E16}" v="550" dt="2021-02-24T17:34:43.277"/>
    <p1510:client id="{75E92BF0-A6B2-4937-0497-6FDD1D00FC8C}" v="2" dt="2022-09-09T17:34:49.364"/>
    <p1510:client id="{B26A71D5-B63E-9EEF-C4CB-D18E1AAB77E8}" v="1" dt="2022-09-09T17:26:15.225"/>
    <p1510:client id="{B50DCFB1-8923-9175-36C0-5F0C28764CF1}" v="5" dt="2021-03-03T13:52:40.426"/>
    <p1510:client id="{BA416B0F-B884-EC65-7F2F-3405C23BA9E7}" v="2" dt="2022-09-09T18:27:59.100"/>
    <p1510:client id="{CDB0CFC8-B256-40CE-B80A-99465252DDF1}" v="1078" dt="2021-02-24T06:41:16.843"/>
    <p1510:client id="{DA320ACC-C438-57A4-54B0-2D6FDA6EFD6B}" v="691" dt="2021-02-24T13:10:37.734"/>
    <p1510:client id="{FA9DE88C-A8A4-4B5E-AE6D-6C0F644E7A43}" v="885" dt="2021-03-10T15:48:38.904"/>
  </p1510:revLst>
</p1510:revInfo>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6"/>
      </p:cViewPr>
      <p:guideLst>
        <p:guide pos="3839"/>
        <p:guide orient="horz" pos="216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9/30/2022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9/30/2022</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t>Click to edit Master title style</a:t>
            </a: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t>Click to edit Master subtitle style</a:t>
            </a: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t>Click to edit Master title style</a:t>
            </a: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9/30/2022</a:t>
            </a:fld>
            <a:endParaRPr/>
          </a:p>
        </p:txBody>
      </p:sp>
      <p:sp>
        <p:nvSpPr>
          <p:cNvPr id="5" name="Footer Placeholder 4"/>
          <p:cNvSpPr>
            <a:spLocks noGrp="1"/>
          </p:cNvSpPr>
          <p:nvPr>
            <p:ph type="ftr" sz="quarter" idx="11"/>
          </p:nvPr>
        </p:nvSpPr>
        <p:spPr/>
        <p:txBody>
          <a:bodyPr/>
          <a:lstStyle/>
          <a:p>
            <a:r>
              <a:rPr lang="en-US"/>
              <a:t>Created by N. Taylor-Wernham 2021</a:t>
            </a:r>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t>Click to edit Master title style</a:t>
            </a: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9/30/2022</a:t>
            </a:fld>
            <a:endParaRPr/>
          </a:p>
        </p:txBody>
      </p:sp>
      <p:sp>
        <p:nvSpPr>
          <p:cNvPr id="5" name="Footer Placeholder 4"/>
          <p:cNvSpPr>
            <a:spLocks noGrp="1"/>
          </p:cNvSpPr>
          <p:nvPr>
            <p:ph type="ftr" sz="quarter" idx="11"/>
          </p:nvPr>
        </p:nvSpPr>
        <p:spPr/>
        <p:txBody>
          <a:bodyPr/>
          <a:lstStyle/>
          <a:p>
            <a:r>
              <a:rPr lang="en-US"/>
              <a:t>Created by N. Taylor-Wernham 2021</a:t>
            </a:r>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t>Click to edit Master title style</a:t>
            </a: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9/30/2022</a:t>
            </a:fld>
            <a:endParaRPr/>
          </a:p>
        </p:txBody>
      </p:sp>
      <p:sp>
        <p:nvSpPr>
          <p:cNvPr id="5" name="Footer Placeholder 4"/>
          <p:cNvSpPr>
            <a:spLocks noGrp="1"/>
          </p:cNvSpPr>
          <p:nvPr>
            <p:ph type="ftr" sz="quarter" idx="11"/>
          </p:nvPr>
        </p:nvSpPr>
        <p:spPr/>
        <p:txBody>
          <a:bodyPr/>
          <a:lstStyle/>
          <a:p>
            <a:r>
              <a:rPr lang="en-US"/>
              <a:t>Created by N. Taylor-Wernham 2021</a:t>
            </a:r>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t>Click to edit Master title style</a:t>
            </a: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9/30/2022</a:t>
            </a:fld>
            <a:endParaRPr/>
          </a:p>
        </p:txBody>
      </p:sp>
      <p:sp>
        <p:nvSpPr>
          <p:cNvPr id="5" name="Footer Placeholder 4"/>
          <p:cNvSpPr>
            <a:spLocks noGrp="1"/>
          </p:cNvSpPr>
          <p:nvPr>
            <p:ph type="ftr" sz="quarter" idx="11"/>
          </p:nvPr>
        </p:nvSpPr>
        <p:spPr/>
        <p:txBody>
          <a:bodyPr/>
          <a:lstStyle/>
          <a:p>
            <a:r>
              <a:rPr lang="en-US"/>
              <a:t>Created by N. Taylor-Wernham 2021</a:t>
            </a:r>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t>Click to edit Master title style</a:t>
            </a: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p:txBody>
          <a:bodyPr/>
          <a:lstStyle/>
          <a:p>
            <a:fld id="{9AFE8FB1-0A7A-443E-AAF7-31D4FA1AA312}" type="datetimeFigureOut">
              <a:rPr lang="en-US"/>
              <a:t>9/30/2022</a:t>
            </a:fld>
            <a:endParaRPr/>
          </a:p>
        </p:txBody>
      </p:sp>
      <p:sp>
        <p:nvSpPr>
          <p:cNvPr id="6" name="Footer Placeholder 5"/>
          <p:cNvSpPr>
            <a:spLocks noGrp="1"/>
          </p:cNvSpPr>
          <p:nvPr>
            <p:ph type="ftr" sz="quarter" idx="11"/>
          </p:nvPr>
        </p:nvSpPr>
        <p:spPr/>
        <p:txBody>
          <a:bodyPr/>
          <a:lstStyle/>
          <a:p>
            <a:r>
              <a:rPr lang="en-US"/>
              <a:t>Created by N. Taylor-Wernham 2021</a:t>
            </a:r>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t>Click to edit Master title style</a:t>
            </a: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t>Click to edit Master text styles</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p:txBody>
          <a:bodyPr/>
          <a:lstStyle/>
          <a:p>
            <a:fld id="{9AFE8FB1-0A7A-443E-AAF7-31D4FA1AA312}" type="datetimeFigureOut">
              <a:rPr lang="en-US"/>
              <a:t>9/30/2022</a:t>
            </a:fld>
            <a:endParaRPr/>
          </a:p>
        </p:txBody>
      </p:sp>
      <p:sp>
        <p:nvSpPr>
          <p:cNvPr id="8" name="Footer Placeholder 7"/>
          <p:cNvSpPr>
            <a:spLocks noGrp="1"/>
          </p:cNvSpPr>
          <p:nvPr>
            <p:ph type="ftr" sz="quarter" idx="11"/>
          </p:nvPr>
        </p:nvSpPr>
        <p:spPr/>
        <p:txBody>
          <a:bodyPr/>
          <a:lstStyle/>
          <a:p>
            <a:r>
              <a:rPr lang="en-US"/>
              <a:t>Created by N. Taylor-Wernham 2021</a:t>
            </a:r>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t>Click to edit Master title style</a:t>
            </a:r>
          </a:p>
        </p:txBody>
      </p:sp>
      <p:sp>
        <p:nvSpPr>
          <p:cNvPr id="3" name="Date Placeholder 2"/>
          <p:cNvSpPr>
            <a:spLocks noGrp="1"/>
          </p:cNvSpPr>
          <p:nvPr>
            <p:ph type="dt" sz="half" idx="10"/>
          </p:nvPr>
        </p:nvSpPr>
        <p:spPr/>
        <p:txBody>
          <a:bodyPr/>
          <a:lstStyle/>
          <a:p>
            <a:fld id="{9AFE8FB1-0A7A-443E-AAF7-31D4FA1AA312}" type="datetimeFigureOut">
              <a:rPr lang="en-US"/>
              <a:t>9/30/2022</a:t>
            </a:fld>
            <a:endParaRPr/>
          </a:p>
        </p:txBody>
      </p:sp>
      <p:sp>
        <p:nvSpPr>
          <p:cNvPr id="4" name="Footer Placeholder 3"/>
          <p:cNvSpPr>
            <a:spLocks noGrp="1"/>
          </p:cNvSpPr>
          <p:nvPr>
            <p:ph type="ftr" sz="quarter" idx="11"/>
          </p:nvPr>
        </p:nvSpPr>
        <p:spPr/>
        <p:txBody>
          <a:bodyPr/>
          <a:lstStyle/>
          <a:p>
            <a:r>
              <a:rPr lang="en-US"/>
              <a:t>Created by N. Taylor-Wernham 2021</a:t>
            </a:r>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9/30/2022</a:t>
            </a:fld>
            <a:endParaRPr/>
          </a:p>
        </p:txBody>
      </p:sp>
      <p:sp>
        <p:nvSpPr>
          <p:cNvPr id="3" name="Footer Placeholder 2"/>
          <p:cNvSpPr>
            <a:spLocks noGrp="1"/>
          </p:cNvSpPr>
          <p:nvPr>
            <p:ph type="ftr" sz="quarter" idx="11"/>
          </p:nvPr>
        </p:nvSpPr>
        <p:spPr/>
        <p:txBody>
          <a:bodyPr/>
          <a:lstStyle/>
          <a:p>
            <a:r>
              <a:rPr lang="en-US"/>
              <a:t>Created by N. Taylor-Wernham 2021</a:t>
            </a:r>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t>Click to edit Master title style</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9/30/2022</a:t>
            </a:fld>
            <a:endParaRPr/>
          </a:p>
        </p:txBody>
      </p:sp>
      <p:sp>
        <p:nvSpPr>
          <p:cNvPr id="6" name="Footer Placeholder 5"/>
          <p:cNvSpPr>
            <a:spLocks noGrp="1"/>
          </p:cNvSpPr>
          <p:nvPr>
            <p:ph type="ftr" sz="quarter" idx="11"/>
          </p:nvPr>
        </p:nvSpPr>
        <p:spPr/>
        <p:txBody>
          <a:bodyPr/>
          <a:lstStyle/>
          <a:p>
            <a:r>
              <a:rPr lang="en-US"/>
              <a:t>Created by N. Taylor-Wernham 2021</a:t>
            </a:r>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t>Click to edit Master title style</a:t>
            </a: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t>Click icon to add picture</a:t>
            </a: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9/30/2022</a:t>
            </a:fld>
            <a:endParaRPr/>
          </a:p>
        </p:txBody>
      </p:sp>
      <p:sp>
        <p:nvSpPr>
          <p:cNvPr id="6" name="Footer Placeholder 5"/>
          <p:cNvSpPr>
            <a:spLocks noGrp="1"/>
          </p:cNvSpPr>
          <p:nvPr>
            <p:ph type="ftr" sz="quarter" idx="11"/>
          </p:nvPr>
        </p:nvSpPr>
        <p:spPr/>
        <p:txBody>
          <a:bodyPr/>
          <a:lstStyle/>
          <a:p>
            <a:r>
              <a:rPr lang="en-US"/>
              <a:t>Created by N. Taylor-Wernham 2021</a:t>
            </a:r>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t>Click to edit Master title style</a:t>
            </a: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9/30/2022</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Created by N. Taylor-Wernham 2021</a:t>
            </a:r>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inmajimena.com/decir-no-es-fundamental-para-una-vida-plena-y-creativa/" TargetMode="Externa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philanthropy.blogspot.com/2011/02/generosity-day.html" TargetMode="External"/><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hyperlink" Target="http://www.copyright.gov" TargetMode="External"/><Relationship Id="rId3" Type="http://schemas.openxmlformats.org/officeDocument/2006/relationships/hyperlink" Target="https://www.investopedia.com/terms/c/copyright-infringement.asp" TargetMode="External"/><Relationship Id="rId7" Type="http://schemas.openxmlformats.org/officeDocument/2006/relationships/hyperlink" Target="http://www.mybib.com" TargetMode="External"/><Relationship Id="rId2" Type="http://schemas.openxmlformats.org/officeDocument/2006/relationships/hyperlink" Target="https://www.legalzoom.com/articles/how-to-avoid-copyright-infringement" TargetMode="External"/><Relationship Id="rId1" Type="http://schemas.openxmlformats.org/officeDocument/2006/relationships/slideLayout" Target="../slideLayouts/slideLayout6.xml"/><Relationship Id="rId6" Type="http://schemas.openxmlformats.org/officeDocument/2006/relationships/hyperlink" Target="http://www.plagirism.org" TargetMode="External"/><Relationship Id="rId5" Type="http://schemas.openxmlformats.org/officeDocument/2006/relationships/hyperlink" Target="http://www.easytechjunkie.com/what-is-internet-piracy.htm" TargetMode="External"/><Relationship Id="rId4" Type="http://schemas.openxmlformats.org/officeDocument/2006/relationships/hyperlink" Target="http://www.uscybersecurity.net/digital-piracy/" TargetMode="External"/><Relationship Id="rId9" Type="http://schemas.openxmlformats.org/officeDocument/2006/relationships/hyperlink" Target="mailto:ntaylor-wernham@yonkerspublicschool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t>Copyright Protection </a:t>
            </a:r>
            <a:br>
              <a:rPr lang="en-US"/>
            </a:br>
            <a:r>
              <a:rPr lang="en-US"/>
              <a:t>&amp;</a:t>
            </a:r>
            <a:br>
              <a:rPr lang="en-US"/>
            </a:br>
            <a:r>
              <a:rPr lang="en-US"/>
              <a:t>Copyright Infringement</a:t>
            </a:r>
          </a:p>
        </p:txBody>
      </p:sp>
      <p:sp>
        <p:nvSpPr>
          <p:cNvPr id="3" name="Subtitle 2"/>
          <p:cNvSpPr>
            <a:spLocks noGrp="1"/>
          </p:cNvSpPr>
          <p:nvPr>
            <p:ph type="subTitle" idx="1"/>
          </p:nvPr>
        </p:nvSpPr>
        <p:spPr/>
        <p:txBody>
          <a:bodyPr vert="horz" lIns="91440" tIns="45720" rIns="91440" bIns="45720" rtlCol="0" anchor="t">
            <a:normAutofit/>
          </a:bodyPr>
          <a:lstStyle/>
          <a:p>
            <a:r>
              <a:rPr lang="en-US"/>
              <a:t>Presented by Nicole Taylor-Wernham</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Copyright Protection Review</a:t>
            </a:r>
          </a:p>
        </p:txBody>
      </p:sp>
      <p:sp>
        <p:nvSpPr>
          <p:cNvPr id="14" name="Content Placeholder 13"/>
          <p:cNvSpPr>
            <a:spLocks noGrp="1"/>
          </p:cNvSpPr>
          <p:nvPr>
            <p:ph idx="1"/>
          </p:nvPr>
        </p:nvSpPr>
        <p:spPr>
          <a:xfrm>
            <a:off x="1522414" y="1577273"/>
            <a:ext cx="9774665" cy="4849826"/>
          </a:xfrm>
        </p:spPr>
        <p:txBody>
          <a:bodyPr vert="horz" lIns="91440" tIns="45720" rIns="91440" bIns="45720" rtlCol="0" anchor="t">
            <a:normAutofit lnSpcReduction="10000"/>
          </a:bodyPr>
          <a:lstStyle/>
          <a:p>
            <a:r>
              <a:rPr lang="en-US"/>
              <a:t>Protects the expression of an idea</a:t>
            </a:r>
          </a:p>
          <a:p>
            <a:r>
              <a:rPr lang="en-US"/>
              <a:t>Copyright Law gives the author, composer or artist of the original works exclusive rights</a:t>
            </a:r>
          </a:p>
          <a:p>
            <a:r>
              <a:rPr lang="en-US"/>
              <a:t>Copyright comes into existence as soon as the work is fixed in a tangible medium of expression. </a:t>
            </a:r>
          </a:p>
          <a:p>
            <a:r>
              <a:rPr lang="en-US">
                <a:ea typeface="+mn-lt"/>
                <a:cs typeface="+mn-lt"/>
              </a:rPr>
              <a:t>Materials distributed over the Internet are copyright protected as well. </a:t>
            </a:r>
            <a:endParaRPr lang="en-US"/>
          </a:p>
          <a:p>
            <a:r>
              <a:rPr lang="en-US"/>
              <a:t>When work is created by an employee the employer is considered the author and owns the copyright as a work for hire. </a:t>
            </a:r>
          </a:p>
          <a:p>
            <a:r>
              <a:rPr lang="en-US"/>
              <a:t>Copyright Protection lasts for the life of the creator plus 70 years then it passes to public domain.</a:t>
            </a:r>
          </a:p>
          <a:p>
            <a:r>
              <a:rPr lang="en-US"/>
              <a:t>Copyright in a work made for hire lasts for a fixed term of 95 years.</a:t>
            </a:r>
          </a:p>
        </p:txBody>
      </p:sp>
      <p:sp>
        <p:nvSpPr>
          <p:cNvPr id="2" name="Speech Bubble: Rectangle with Corners Rounded 1">
            <a:extLst>
              <a:ext uri="{FF2B5EF4-FFF2-40B4-BE49-F238E27FC236}">
                <a16:creationId xmlns:a16="http://schemas.microsoft.com/office/drawing/2014/main" id="{11D425AD-08DB-4507-A59C-9C7B499DF775}"/>
              </a:ext>
            </a:extLst>
          </p:cNvPr>
          <p:cNvSpPr/>
          <p:nvPr/>
        </p:nvSpPr>
        <p:spPr>
          <a:xfrm>
            <a:off x="7692345" y="-1581"/>
            <a:ext cx="3605727" cy="1724153"/>
          </a:xfrm>
          <a:prstGeom prst="wedgeRoundRectCallou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Clark Countys School District named in copyright lawsuit for buying, scanning and posting a training book online for anyone to see.  </a:t>
            </a:r>
          </a:p>
        </p:txBody>
      </p:sp>
      <p:sp>
        <p:nvSpPr>
          <p:cNvPr id="3" name="Footer Placeholder 2">
            <a:extLst>
              <a:ext uri="{FF2B5EF4-FFF2-40B4-BE49-F238E27FC236}">
                <a16:creationId xmlns:a16="http://schemas.microsoft.com/office/drawing/2014/main" id="{675614D7-FB42-43AB-99BA-6917EA2262F3}"/>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Copyright Infringement Review</a:t>
            </a:r>
          </a:p>
        </p:txBody>
      </p:sp>
      <p:sp>
        <p:nvSpPr>
          <p:cNvPr id="14" name="Content Placeholder 13"/>
          <p:cNvSpPr>
            <a:spLocks noGrp="1"/>
          </p:cNvSpPr>
          <p:nvPr>
            <p:ph idx="1"/>
          </p:nvPr>
        </p:nvSpPr>
        <p:spPr>
          <a:xfrm>
            <a:off x="1558831" y="1540835"/>
            <a:ext cx="9774665" cy="4550822"/>
          </a:xfrm>
        </p:spPr>
        <p:txBody>
          <a:bodyPr vert="horz" lIns="91440" tIns="45720" rIns="91440" bIns="45720" rtlCol="0" anchor="t">
            <a:normAutofit lnSpcReduction="10000"/>
          </a:bodyPr>
          <a:lstStyle/>
          <a:p>
            <a:r>
              <a:rPr lang="en-US"/>
              <a:t>Also known as piracy</a:t>
            </a:r>
          </a:p>
          <a:p>
            <a:r>
              <a:rPr lang="en-US"/>
              <a:t>Copyright Infringement is the theft of a copyright holder's exclusive rights through unauthorized use of their material or work.</a:t>
            </a:r>
          </a:p>
          <a:p>
            <a:r>
              <a:rPr lang="en-US"/>
              <a:t>It is illegal to make use of an author's work in anyway without said author's permission.</a:t>
            </a:r>
          </a:p>
          <a:p>
            <a:r>
              <a:rPr lang="en-US"/>
              <a:t>Consequences of copyright infringement can include monetary fines, loss of property, loss of freedom and/or loss of employment.</a:t>
            </a:r>
          </a:p>
          <a:p>
            <a:r>
              <a:rPr lang="en-US"/>
              <a:t>Legal remedies can include impounding and injunction as well as the above </a:t>
            </a:r>
          </a:p>
          <a:p>
            <a:r>
              <a:rPr lang="en-US" b="1" i="1" u="sng"/>
              <a:t>Do Not Mistake</a:t>
            </a:r>
            <a:r>
              <a:rPr lang="en-US"/>
              <a:t> materials over the Internet as immediately being part of the Public Domain.  </a:t>
            </a:r>
          </a:p>
          <a:p>
            <a:endParaRPr lang="en-US"/>
          </a:p>
        </p:txBody>
      </p:sp>
      <p:sp>
        <p:nvSpPr>
          <p:cNvPr id="3" name="Footer Placeholder 2">
            <a:extLst>
              <a:ext uri="{FF2B5EF4-FFF2-40B4-BE49-F238E27FC236}">
                <a16:creationId xmlns:a16="http://schemas.microsoft.com/office/drawing/2014/main" id="{8A9EFE70-AD7D-4070-9DCB-E901EA43C6DD}"/>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2650768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B318-28EF-4836-8979-4E98B9040249}"/>
              </a:ext>
            </a:extLst>
          </p:cNvPr>
          <p:cNvSpPr>
            <a:spLocks noGrp="1"/>
          </p:cNvSpPr>
          <p:nvPr>
            <p:ph type="title"/>
          </p:nvPr>
        </p:nvSpPr>
        <p:spPr/>
        <p:txBody>
          <a:bodyPr>
            <a:normAutofit fontScale="90000"/>
          </a:bodyPr>
          <a:lstStyle/>
          <a:p>
            <a:r>
              <a:rPr lang="en-US"/>
              <a:t>Public Domain</a:t>
            </a:r>
            <a:br>
              <a:rPr lang="en-US"/>
            </a:br>
            <a:r>
              <a:rPr lang="en-US" sz="2500">
                <a:ea typeface="+mj-lt"/>
                <a:cs typeface="+mj-lt"/>
              </a:rPr>
              <a:t>All creative work with no exclusive intellectual property rights</a:t>
            </a:r>
          </a:p>
        </p:txBody>
      </p:sp>
      <p:sp>
        <p:nvSpPr>
          <p:cNvPr id="4" name="Text Placeholder 3">
            <a:extLst>
              <a:ext uri="{FF2B5EF4-FFF2-40B4-BE49-F238E27FC236}">
                <a16:creationId xmlns:a16="http://schemas.microsoft.com/office/drawing/2014/main" id="{97188293-3C52-4BCD-9D49-464F85D4FEAE}"/>
              </a:ext>
            </a:extLst>
          </p:cNvPr>
          <p:cNvSpPr>
            <a:spLocks noGrp="1"/>
          </p:cNvSpPr>
          <p:nvPr>
            <p:ph type="body" idx="1"/>
          </p:nvPr>
        </p:nvSpPr>
        <p:spPr/>
        <p:txBody>
          <a:bodyPr/>
          <a:lstStyle/>
          <a:p>
            <a:r>
              <a:rPr lang="en-US"/>
              <a:t>How do Creative Works become Public Domain?</a:t>
            </a:r>
          </a:p>
        </p:txBody>
      </p:sp>
      <p:sp>
        <p:nvSpPr>
          <p:cNvPr id="3" name="Content Placeholder 2">
            <a:extLst>
              <a:ext uri="{FF2B5EF4-FFF2-40B4-BE49-F238E27FC236}">
                <a16:creationId xmlns:a16="http://schemas.microsoft.com/office/drawing/2014/main" id="{F37BC425-199B-4029-856F-D4004C42BC45}"/>
              </a:ext>
            </a:extLst>
          </p:cNvPr>
          <p:cNvSpPr>
            <a:spLocks noGrp="1"/>
          </p:cNvSpPr>
          <p:nvPr>
            <p:ph sz="half" idx="2"/>
          </p:nvPr>
        </p:nvSpPr>
        <p:spPr/>
        <p:txBody>
          <a:bodyPr vert="horz" lIns="91440" tIns="45720" rIns="91440" bIns="45720" rtlCol="0" anchor="t">
            <a:normAutofit/>
          </a:bodyPr>
          <a:lstStyle/>
          <a:p>
            <a:pPr marL="0" indent="0">
              <a:buNone/>
            </a:pPr>
            <a:r>
              <a:rPr lang="en-US"/>
              <a:t>Rights may have been </a:t>
            </a:r>
          </a:p>
          <a:p>
            <a:r>
              <a:rPr lang="en-US"/>
              <a:t>Waived</a:t>
            </a:r>
          </a:p>
          <a:p>
            <a:r>
              <a:rPr lang="en-US"/>
              <a:t>Forfeited</a:t>
            </a:r>
          </a:p>
          <a:p>
            <a:r>
              <a:rPr lang="en-US"/>
              <a:t>Expired</a:t>
            </a:r>
          </a:p>
          <a:p>
            <a:r>
              <a:rPr lang="en-US"/>
              <a:t>Inapplicable (example having existed prior to copyright law existed)</a:t>
            </a:r>
          </a:p>
        </p:txBody>
      </p:sp>
      <p:sp>
        <p:nvSpPr>
          <p:cNvPr id="5" name="Text Placeholder 4">
            <a:extLst>
              <a:ext uri="{FF2B5EF4-FFF2-40B4-BE49-F238E27FC236}">
                <a16:creationId xmlns:a16="http://schemas.microsoft.com/office/drawing/2014/main" id="{15E8377E-569D-4EB7-8849-BE0A82FC130F}"/>
              </a:ext>
            </a:extLst>
          </p:cNvPr>
          <p:cNvSpPr>
            <a:spLocks noGrp="1"/>
          </p:cNvSpPr>
          <p:nvPr>
            <p:ph type="body" sz="quarter" idx="3"/>
          </p:nvPr>
        </p:nvSpPr>
        <p:spPr/>
        <p:txBody>
          <a:bodyPr/>
          <a:lstStyle/>
          <a:p>
            <a:r>
              <a:rPr lang="en-US"/>
              <a:t>How do I know if something is Public Domain?</a:t>
            </a:r>
          </a:p>
        </p:txBody>
      </p:sp>
      <p:sp>
        <p:nvSpPr>
          <p:cNvPr id="6" name="Content Placeholder 5">
            <a:extLst>
              <a:ext uri="{FF2B5EF4-FFF2-40B4-BE49-F238E27FC236}">
                <a16:creationId xmlns:a16="http://schemas.microsoft.com/office/drawing/2014/main" id="{08ACEE16-CFA4-41E3-A225-C0DADD99F5C1}"/>
              </a:ext>
            </a:extLst>
          </p:cNvPr>
          <p:cNvSpPr>
            <a:spLocks noGrp="1"/>
          </p:cNvSpPr>
          <p:nvPr>
            <p:ph sz="quarter" idx="4"/>
          </p:nvPr>
        </p:nvSpPr>
        <p:spPr/>
        <p:txBody>
          <a:bodyPr vert="horz" lIns="91440" tIns="45720" rIns="91440" bIns="45720" rtlCol="0" anchor="t">
            <a:normAutofit/>
          </a:bodyPr>
          <a:lstStyle/>
          <a:p>
            <a:r>
              <a:rPr lang="en-US"/>
              <a:t>A creative work anonymously authored</a:t>
            </a:r>
          </a:p>
          <a:p>
            <a:r>
              <a:rPr lang="en-US"/>
              <a:t>A work for hire 95 years from publication or 120 years from creation whichever comes first</a:t>
            </a:r>
          </a:p>
          <a:p>
            <a:r>
              <a:rPr lang="en-US"/>
              <a:t>Material never copywritten but published between 1923 and 3/1/1979</a:t>
            </a:r>
          </a:p>
        </p:txBody>
      </p:sp>
      <p:sp>
        <p:nvSpPr>
          <p:cNvPr id="7" name="Footer Placeholder 6">
            <a:extLst>
              <a:ext uri="{FF2B5EF4-FFF2-40B4-BE49-F238E27FC236}">
                <a16:creationId xmlns:a16="http://schemas.microsoft.com/office/drawing/2014/main" id="{8029DFCD-5F00-4664-A8E1-56AEF8559FD3}"/>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4223930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FB565-362E-46A2-81FA-9EFC8B217DC8}"/>
              </a:ext>
            </a:extLst>
          </p:cNvPr>
          <p:cNvSpPr>
            <a:spLocks noGrp="1"/>
          </p:cNvSpPr>
          <p:nvPr>
            <p:ph type="title"/>
          </p:nvPr>
        </p:nvSpPr>
        <p:spPr>
          <a:xfrm>
            <a:off x="1522414" y="274638"/>
            <a:ext cx="9143998" cy="1020762"/>
          </a:xfrm>
        </p:spPr>
        <p:txBody>
          <a:bodyPr anchor="b">
            <a:normAutofit/>
          </a:bodyPr>
          <a:lstStyle/>
          <a:p>
            <a:r>
              <a:rPr lang="en-US"/>
              <a:t>Questions that have arisen:</a:t>
            </a:r>
          </a:p>
        </p:txBody>
      </p:sp>
      <p:sp>
        <p:nvSpPr>
          <p:cNvPr id="3" name="Content Placeholder 2">
            <a:extLst>
              <a:ext uri="{FF2B5EF4-FFF2-40B4-BE49-F238E27FC236}">
                <a16:creationId xmlns:a16="http://schemas.microsoft.com/office/drawing/2014/main" id="{9785913B-F9EE-4BB2-86DE-7D04C2D760E8}"/>
              </a:ext>
            </a:extLst>
          </p:cNvPr>
          <p:cNvSpPr>
            <a:spLocks noGrp="1"/>
          </p:cNvSpPr>
          <p:nvPr>
            <p:ph sz="half" idx="1"/>
          </p:nvPr>
        </p:nvSpPr>
        <p:spPr>
          <a:xfrm>
            <a:off x="1522413" y="1905000"/>
            <a:ext cx="4419599" cy="4267200"/>
          </a:xfrm>
        </p:spPr>
        <p:txBody>
          <a:bodyPr vert="horz" lIns="91440" tIns="45720" rIns="91440" bIns="45720" rtlCol="0" anchor="t">
            <a:noAutofit/>
          </a:bodyPr>
          <a:lstStyle/>
          <a:p>
            <a:pPr marL="0" indent="0">
              <a:buNone/>
            </a:pPr>
            <a:r>
              <a:rPr lang="en-US" sz="2800"/>
              <a:t>1. Can you post a song purchased on iTunes or similar platform to your teacher page?</a:t>
            </a:r>
          </a:p>
          <a:p>
            <a:pPr marL="0" indent="0">
              <a:buNone/>
            </a:pPr>
            <a:r>
              <a:rPr lang="en-US" sz="2800"/>
              <a:t> Answer - No, songs purchased via iTunes and similar platforms have limited use licenses. They're purchased for personal usage only.</a:t>
            </a:r>
          </a:p>
        </p:txBody>
      </p:sp>
      <p:pic>
        <p:nvPicPr>
          <p:cNvPr id="5" name="Picture 5">
            <a:extLst>
              <a:ext uri="{FF2B5EF4-FFF2-40B4-BE49-F238E27FC236}">
                <a16:creationId xmlns:a16="http://schemas.microsoft.com/office/drawing/2014/main" id="{281351CC-BA84-4946-948A-A941CF917B4D}"/>
              </a:ext>
            </a:extLst>
          </p:cNvPr>
          <p:cNvPicPr>
            <a:picLocks noGrp="1" noChangeAspect="1"/>
          </p:cNvPicPr>
          <p:nvPr>
            <p:ph sz="half" idx="2"/>
          </p:nvPr>
        </p:nvPicPr>
        <p:blipFill>
          <a:blip r:embed="rId2">
            <a:extLst>
              <a:ext uri="{837473B0-CC2E-450A-ABE3-18F120FF3D39}">
                <a1611:picAttrSrcUrl xmlns:a1611="http://schemas.microsoft.com/office/drawing/2016/11/main" r:id="rId3"/>
              </a:ext>
            </a:extLst>
          </a:blip>
          <a:stretch>
            <a:fillRect/>
          </a:stretch>
        </p:blipFill>
        <p:spPr>
          <a:xfrm>
            <a:off x="7150396" y="2493738"/>
            <a:ext cx="4419598" cy="2508121"/>
          </a:xfrm>
          <a:noFill/>
        </p:spPr>
      </p:pic>
      <p:sp>
        <p:nvSpPr>
          <p:cNvPr id="4" name="Footer Placeholder 3">
            <a:extLst>
              <a:ext uri="{FF2B5EF4-FFF2-40B4-BE49-F238E27FC236}">
                <a16:creationId xmlns:a16="http://schemas.microsoft.com/office/drawing/2014/main" id="{6C81CB89-1740-47B6-8DD0-1B19A081086F}"/>
              </a:ext>
            </a:extLst>
          </p:cNvPr>
          <p:cNvSpPr>
            <a:spLocks noGrp="1"/>
          </p:cNvSpPr>
          <p:nvPr>
            <p:ph type="ftr" sz="quarter" idx="11"/>
          </p:nvPr>
        </p:nvSpPr>
        <p:spPr/>
        <p:txBody>
          <a:bodyPr/>
          <a:lstStyle/>
          <a:p>
            <a:r>
              <a:rPr lang="en-US"/>
              <a:t>Created by N. Taylor-Wernham 2021</a:t>
            </a:r>
          </a:p>
        </p:txBody>
      </p:sp>
      <p:sp>
        <p:nvSpPr>
          <p:cNvPr id="6" name="Speech Bubble: Rectangle with Corners Rounded 5">
            <a:extLst>
              <a:ext uri="{FF2B5EF4-FFF2-40B4-BE49-F238E27FC236}">
                <a16:creationId xmlns:a16="http://schemas.microsoft.com/office/drawing/2014/main" id="{E278A689-2157-4E5F-93F9-D2E89E0794FC}"/>
              </a:ext>
            </a:extLst>
          </p:cNvPr>
          <p:cNvSpPr/>
          <p:nvPr/>
        </p:nvSpPr>
        <p:spPr>
          <a:xfrm rot="660000">
            <a:off x="8133903" y="644201"/>
            <a:ext cx="2561146" cy="1310136"/>
          </a:xfrm>
          <a:prstGeom prst="wedgeRoundRectCallou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t>School district in Texas ordered to pay author for unauthorized sports tweet. </a:t>
            </a:r>
          </a:p>
        </p:txBody>
      </p:sp>
    </p:spTree>
    <p:extLst>
      <p:ext uri="{BB962C8B-B14F-4D97-AF65-F5344CB8AC3E}">
        <p14:creationId xmlns:p14="http://schemas.microsoft.com/office/powerpoint/2010/main" val="557511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AADAB4A-7695-4B97-918E-F16754AA4055}"/>
              </a:ext>
            </a:extLst>
          </p:cNvPr>
          <p:cNvSpPr>
            <a:spLocks noGrp="1"/>
          </p:cNvSpPr>
          <p:nvPr>
            <p:ph type="title"/>
          </p:nvPr>
        </p:nvSpPr>
        <p:spPr>
          <a:xfrm>
            <a:off x="1522414" y="368110"/>
            <a:ext cx="10235069" cy="1020762"/>
          </a:xfrm>
        </p:spPr>
        <p:txBody>
          <a:bodyPr vert="horz" lIns="91440" tIns="45720" rIns="91440" bIns="45720" rtlCol="0" anchor="ctr">
            <a:noAutofit/>
          </a:bodyPr>
          <a:lstStyle/>
          <a:p>
            <a:r>
              <a:rPr lang="en-US" sz="2400" kern="1200">
                <a:latin typeface="+mj-lt"/>
                <a:ea typeface="+mj-ea"/>
                <a:cs typeface="+mj-cs"/>
              </a:rPr>
              <a:t>2. I have found a link to a book </a:t>
            </a:r>
            <a:r>
              <a:rPr lang="en-US" sz="2400"/>
              <a:t>that is </a:t>
            </a:r>
            <a:r>
              <a:rPr lang="en-US" sz="2400" kern="1200">
                <a:latin typeface="+mj-lt"/>
                <a:ea typeface="+mj-ea"/>
                <a:cs typeface="+mj-cs"/>
              </a:rPr>
              <a:t>being used</a:t>
            </a:r>
            <a:r>
              <a:rPr lang="en-US" sz="2400"/>
              <a:t> in our curriculum</a:t>
            </a:r>
            <a:r>
              <a:rPr lang="en-US" sz="2400" kern="1200">
                <a:latin typeface="+mj-lt"/>
                <a:ea typeface="+mj-ea"/>
                <a:cs typeface="+mj-cs"/>
              </a:rPr>
              <a:t>.</a:t>
            </a:r>
            <a:r>
              <a:rPr lang="en-US" sz="2400"/>
              <a:t> </a:t>
            </a:r>
            <a:r>
              <a:rPr lang="en-US" sz="2400" kern="1200">
                <a:latin typeface="+mj-lt"/>
                <a:ea typeface="+mj-ea"/>
                <a:cs typeface="+mj-cs"/>
              </a:rPr>
              <a:t>I am downloading each chapter as we are reading it and uploading the chapter to my student's emails. Is this considered copyright infringement?</a:t>
            </a:r>
            <a:endParaRPr lang="en-US" sz="2400" kern="1200">
              <a:latin typeface="+mj-lt"/>
            </a:endParaRPr>
          </a:p>
        </p:txBody>
      </p:sp>
      <p:pic>
        <p:nvPicPr>
          <p:cNvPr id="4" name="Picture 4" descr="A picture containing text, sign, clipart, vector graphics&#10;&#10;Description automatically generated">
            <a:extLst>
              <a:ext uri="{FF2B5EF4-FFF2-40B4-BE49-F238E27FC236}">
                <a16:creationId xmlns:a16="http://schemas.microsoft.com/office/drawing/2014/main" id="{7C7989D0-92BD-41DC-9385-FBE4972BB73D}"/>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598612" y="1905000"/>
            <a:ext cx="4267200" cy="4267200"/>
          </a:xfrm>
          <a:prstGeom prst="rect">
            <a:avLst/>
          </a:prstGeom>
          <a:noFill/>
        </p:spPr>
      </p:pic>
      <p:sp>
        <p:nvSpPr>
          <p:cNvPr id="2" name="TextBox 1">
            <a:extLst>
              <a:ext uri="{FF2B5EF4-FFF2-40B4-BE49-F238E27FC236}">
                <a16:creationId xmlns:a16="http://schemas.microsoft.com/office/drawing/2014/main" id="{026B3352-E18A-4B27-AE5B-59A553BB07C9}"/>
              </a:ext>
            </a:extLst>
          </p:cNvPr>
          <p:cNvSpPr txBox="1"/>
          <p:nvPr/>
        </p:nvSpPr>
        <p:spPr>
          <a:xfrm>
            <a:off x="6091118" y="1905000"/>
            <a:ext cx="4419598" cy="4267200"/>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Autofit/>
          </a:bodyPr>
          <a:lstStyle/>
          <a:p>
            <a:pPr>
              <a:lnSpc>
                <a:spcPct val="90000"/>
              </a:lnSpc>
              <a:spcBef>
                <a:spcPts val="1200"/>
              </a:spcBef>
              <a:buSzPct val="100000"/>
            </a:pPr>
            <a:r>
              <a:rPr lang="en-US" sz="2400"/>
              <a:t>Answer – Yes, you did not purchase the rights to use the book nor did the district purchase the rights to use the book. Even if the district purchased the rights, they purchased limited usage rights unless you are using an unlimited </a:t>
            </a:r>
            <a:r>
              <a:rPr lang="en-US" sz="2400" err="1"/>
              <a:t>Ebook</a:t>
            </a:r>
            <a:r>
              <a:rPr lang="en-US" sz="2400"/>
              <a:t>. Then there would be no need to upload chapters to student's emails. </a:t>
            </a:r>
          </a:p>
        </p:txBody>
      </p:sp>
      <p:sp>
        <p:nvSpPr>
          <p:cNvPr id="3" name="Footer Placeholder 2">
            <a:extLst>
              <a:ext uri="{FF2B5EF4-FFF2-40B4-BE49-F238E27FC236}">
                <a16:creationId xmlns:a16="http://schemas.microsoft.com/office/drawing/2014/main" id="{D866AF15-3608-4892-B741-24F18B5A9E92}"/>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371342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chor="b">
            <a:normAutofit/>
          </a:bodyPr>
          <a:lstStyle/>
          <a:p>
            <a:pPr algn="ctr"/>
            <a:r>
              <a:rPr lang="en-US"/>
              <a:t>     Further Reading     </a:t>
            </a:r>
          </a:p>
        </p:txBody>
      </p:sp>
      <p:sp>
        <p:nvSpPr>
          <p:cNvPr id="14" name="Content Placeholder 13"/>
          <p:cNvSpPr>
            <a:spLocks noGrp="1"/>
          </p:cNvSpPr>
          <p:nvPr>
            <p:ph idx="4294967295"/>
          </p:nvPr>
        </p:nvSpPr>
        <p:spPr>
          <a:xfrm>
            <a:off x="0" y="1528763"/>
            <a:ext cx="12085436" cy="4391025"/>
          </a:xfrm>
        </p:spPr>
        <p:txBody>
          <a:bodyPr vert="horz" lIns="91440" tIns="45720" rIns="91440" bIns="45720" rtlCol="0" anchor="t">
            <a:normAutofit/>
          </a:bodyPr>
          <a:lstStyle/>
          <a:p>
            <a:pPr algn="ctr"/>
            <a:r>
              <a:rPr lang="en-US">
                <a:hlinkClick r:id="rId2"/>
              </a:rPr>
              <a:t>How to Avoid Copyright Infringement | legalzoom.com</a:t>
            </a:r>
            <a:endParaRPr lang="en-US"/>
          </a:p>
          <a:p>
            <a:pPr algn="ctr"/>
            <a:r>
              <a:rPr lang="en-US">
                <a:hlinkClick r:id="rId3"/>
              </a:rPr>
              <a:t>Copyright Infringement (investopedia.com)</a:t>
            </a:r>
            <a:endParaRPr lang="en-US"/>
          </a:p>
          <a:p>
            <a:pPr algn="ctr"/>
            <a:r>
              <a:rPr lang="en-US">
                <a:ea typeface="+mn-lt"/>
                <a:cs typeface="+mn-lt"/>
                <a:hlinkClick r:id="rId4"/>
              </a:rPr>
              <a:t>www.uscybersecurity.net/digital-piracy/</a:t>
            </a:r>
            <a:endParaRPr lang="en-US"/>
          </a:p>
          <a:p>
            <a:pPr algn="ctr"/>
            <a:r>
              <a:rPr lang="en-US">
                <a:ea typeface="+mn-lt"/>
                <a:cs typeface="+mn-lt"/>
                <a:hlinkClick r:id="rId5"/>
              </a:rPr>
              <a:t>www.easytechjunkie.com/what-is-internet-piracy.htm</a:t>
            </a:r>
            <a:endParaRPr lang="en-US"/>
          </a:p>
          <a:p>
            <a:pPr algn="ctr"/>
            <a:r>
              <a:rPr lang="en-US">
                <a:hlinkClick r:id="rId6"/>
              </a:rPr>
              <a:t>www.plagiarism.org</a:t>
            </a:r>
          </a:p>
          <a:p>
            <a:pPr algn="ctr"/>
            <a:r>
              <a:rPr lang="en-US">
                <a:hlinkClick r:id="rId7"/>
              </a:rPr>
              <a:t>www.mybib.com</a:t>
            </a:r>
            <a:endParaRPr lang="en-US"/>
          </a:p>
          <a:p>
            <a:pPr algn="ctr"/>
            <a:r>
              <a:rPr lang="en-US">
                <a:hlinkClick r:id="rId8"/>
              </a:rPr>
              <a:t>www.copyright.gov</a:t>
            </a:r>
            <a:endParaRPr lang="en-US"/>
          </a:p>
          <a:p>
            <a:pPr algn="ctr"/>
            <a:endParaRPr lang="en-US"/>
          </a:p>
          <a:p>
            <a:pPr algn="ctr"/>
            <a:endParaRPr lang="en-US"/>
          </a:p>
          <a:p>
            <a:pPr algn="ctr"/>
            <a:endParaRPr lang="en-US"/>
          </a:p>
          <a:p>
            <a:pPr algn="ctr"/>
            <a:endParaRPr lang="en-US"/>
          </a:p>
        </p:txBody>
      </p:sp>
      <p:sp>
        <p:nvSpPr>
          <p:cNvPr id="2" name="Title 12">
            <a:extLst>
              <a:ext uri="{FF2B5EF4-FFF2-40B4-BE49-F238E27FC236}">
                <a16:creationId xmlns:a16="http://schemas.microsoft.com/office/drawing/2014/main" id="{09D8AE62-0ECC-4970-98D4-98440FE56D42}"/>
              </a:ext>
            </a:extLst>
          </p:cNvPr>
          <p:cNvSpPr txBox="1">
            <a:spLocks/>
          </p:cNvSpPr>
          <p:nvPr/>
        </p:nvSpPr>
        <p:spPr>
          <a:xfrm>
            <a:off x="4472277" y="802631"/>
            <a:ext cx="9727311" cy="87626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a:lstStyle>
          <a:p>
            <a:endParaRPr lang="en-US"/>
          </a:p>
        </p:txBody>
      </p:sp>
      <p:sp>
        <p:nvSpPr>
          <p:cNvPr id="3" name="TextBox 2">
            <a:extLst>
              <a:ext uri="{FF2B5EF4-FFF2-40B4-BE49-F238E27FC236}">
                <a16:creationId xmlns:a16="http://schemas.microsoft.com/office/drawing/2014/main" id="{B73438D3-2213-4FEF-AEB6-6C536E1A8971}"/>
              </a:ext>
            </a:extLst>
          </p:cNvPr>
          <p:cNvSpPr txBox="1"/>
          <p:nvPr/>
        </p:nvSpPr>
        <p:spPr>
          <a:xfrm>
            <a:off x="587466" y="5783253"/>
            <a:ext cx="10824524" cy="7571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90000"/>
              </a:lnSpc>
            </a:pPr>
            <a:r>
              <a:rPr lang="en-US" sz="2400"/>
              <a:t>Any questions please feel free </a:t>
            </a:r>
            <a:r>
              <a:rPr lang="en-US" sz="2400">
                <a:hlinkClick r:id="rId9"/>
              </a:rPr>
              <a:t>ntaylor-wernham@yonkerspublicschools.org</a:t>
            </a:r>
            <a:r>
              <a:rPr lang="en-US" sz="2400"/>
              <a:t> </a:t>
            </a:r>
          </a:p>
          <a:p>
            <a:pPr algn="ctr">
              <a:lnSpc>
                <a:spcPct val="90000"/>
              </a:lnSpc>
            </a:pPr>
            <a:endParaRPr lang="en-US" sz="2400"/>
          </a:p>
        </p:txBody>
      </p:sp>
      <p:sp>
        <p:nvSpPr>
          <p:cNvPr id="4" name="Speech Bubble: Rectangle with Corners Rounded 3">
            <a:extLst>
              <a:ext uri="{FF2B5EF4-FFF2-40B4-BE49-F238E27FC236}">
                <a16:creationId xmlns:a16="http://schemas.microsoft.com/office/drawing/2014/main" id="{C5E12E52-B094-453D-ABF9-0F9FF334033B}"/>
              </a:ext>
            </a:extLst>
          </p:cNvPr>
          <p:cNvSpPr/>
          <p:nvPr/>
        </p:nvSpPr>
        <p:spPr>
          <a:xfrm rot="-840000">
            <a:off x="318597" y="4069703"/>
            <a:ext cx="3071910" cy="1176838"/>
          </a:xfrm>
          <a:prstGeom prst="wedgeRoundRectCallou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Houston School District pays </a:t>
            </a:r>
          </a:p>
          <a:p>
            <a:pPr algn="ctr"/>
            <a:r>
              <a:rPr lang="en-US"/>
              <a:t>$9.2 million</a:t>
            </a:r>
          </a:p>
          <a:p>
            <a:pPr algn="ctr"/>
            <a:r>
              <a:rPr lang="en-US"/>
              <a:t>Copyright Infringement Case</a:t>
            </a:r>
          </a:p>
        </p:txBody>
      </p:sp>
      <p:sp>
        <p:nvSpPr>
          <p:cNvPr id="5" name="Footer Placeholder 4">
            <a:extLst>
              <a:ext uri="{FF2B5EF4-FFF2-40B4-BE49-F238E27FC236}">
                <a16:creationId xmlns:a16="http://schemas.microsoft.com/office/drawing/2014/main" id="{846DCCA6-1AAA-4561-B344-9D8A14B36EFE}"/>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665353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79FB648-6D7F-46A3-A9C2-1AAECA858A54}"/>
              </a:ext>
            </a:extLst>
          </p:cNvPr>
          <p:cNvSpPr>
            <a:spLocks noGrp="1"/>
          </p:cNvSpPr>
          <p:nvPr>
            <p:ph type="title"/>
          </p:nvPr>
        </p:nvSpPr>
        <p:spPr>
          <a:xfrm>
            <a:off x="1522414" y="274638"/>
            <a:ext cx="9143998" cy="1020762"/>
          </a:xfrm>
        </p:spPr>
        <p:txBody>
          <a:bodyPr/>
          <a:lstStyle/>
          <a:p>
            <a:r>
              <a:rPr lang="en-US">
                <a:ea typeface="+mj-lt"/>
                <a:cs typeface="+mj-lt"/>
              </a:rPr>
              <a:t>Take </a:t>
            </a:r>
            <a:r>
              <a:rPr lang="en-US" err="1">
                <a:ea typeface="+mj-lt"/>
                <a:cs typeface="+mj-lt"/>
              </a:rPr>
              <a:t>Away's</a:t>
            </a:r>
            <a:r>
              <a:rPr lang="en-US">
                <a:ea typeface="+mj-lt"/>
                <a:cs typeface="+mj-lt"/>
              </a:rPr>
              <a:t> </a:t>
            </a:r>
            <a:endParaRPr lang="en-US"/>
          </a:p>
        </p:txBody>
      </p:sp>
      <p:sp>
        <p:nvSpPr>
          <p:cNvPr id="8" name="Content Placeholder 2">
            <a:extLst>
              <a:ext uri="{FF2B5EF4-FFF2-40B4-BE49-F238E27FC236}">
                <a16:creationId xmlns:a16="http://schemas.microsoft.com/office/drawing/2014/main" id="{50541A19-1575-4606-8282-28B580109186}"/>
              </a:ext>
            </a:extLst>
          </p:cNvPr>
          <p:cNvSpPr>
            <a:spLocks noGrp="1"/>
          </p:cNvSpPr>
          <p:nvPr>
            <p:ph idx="1"/>
          </p:nvPr>
        </p:nvSpPr>
        <p:spPr>
          <a:xfrm>
            <a:off x="1522414" y="1905000"/>
            <a:ext cx="9144000" cy="4267200"/>
          </a:xfrm>
        </p:spPr>
        <p:txBody>
          <a:bodyPr vert="horz" lIns="91440" tIns="45720" rIns="91440" bIns="45720" rtlCol="0" anchor="t">
            <a:normAutofit fontScale="92500" lnSpcReduction="10000"/>
          </a:bodyPr>
          <a:lstStyle/>
          <a:p>
            <a:pPr>
              <a:spcBef>
                <a:spcPts val="1200"/>
              </a:spcBef>
            </a:pPr>
            <a:r>
              <a:rPr lang="en-US">
                <a:ea typeface="+mn-lt"/>
                <a:cs typeface="+mn-lt"/>
              </a:rPr>
              <a:t>1. When creating work for your students and/or teacher pages keep in mind PDF's, music and/or other materials can all fall beneath the umbrella of copyright infringement.</a:t>
            </a:r>
          </a:p>
          <a:p>
            <a:pPr>
              <a:spcBef>
                <a:spcPts val="1200"/>
              </a:spcBef>
            </a:pPr>
            <a:r>
              <a:rPr lang="en-US">
                <a:ea typeface="+mn-lt"/>
                <a:cs typeface="+mn-lt"/>
              </a:rPr>
              <a:t>2. If you are unsure of what falls beneath the umbrella of copyright infringement err on the side of caution and ask your School Library Media Specialist.</a:t>
            </a:r>
          </a:p>
          <a:p>
            <a:pPr>
              <a:spcBef>
                <a:spcPts val="1200"/>
              </a:spcBef>
            </a:pPr>
            <a:r>
              <a:rPr lang="en-US">
                <a:ea typeface="+mn-lt"/>
                <a:cs typeface="+mn-lt"/>
              </a:rPr>
              <a:t>3. When using another's work, properly conduct research, quote, produce unique and original work,  </a:t>
            </a:r>
            <a:r>
              <a:rPr lang="en-US" b="1" i="1" u="sng">
                <a:ea typeface="+mn-lt"/>
                <a:cs typeface="+mn-lt"/>
              </a:rPr>
              <a:t>ALWAYS</a:t>
            </a:r>
            <a:r>
              <a:rPr lang="en-US">
                <a:ea typeface="+mn-lt"/>
                <a:cs typeface="+mn-lt"/>
              </a:rPr>
              <a:t> cite the source of your work regardless if it's a webpage, PDF, student worksheet, etc. </a:t>
            </a:r>
          </a:p>
          <a:p>
            <a:pPr>
              <a:spcBef>
                <a:spcPts val="1200"/>
              </a:spcBef>
            </a:pPr>
            <a:r>
              <a:rPr lang="en-US">
                <a:ea typeface="+mn-lt"/>
                <a:cs typeface="+mn-lt"/>
              </a:rPr>
              <a:t>4.Lastly, ignorance of the law does not excuse one from the law. The courts do not care about one's ignorance of copyright Infringement. </a:t>
            </a:r>
          </a:p>
          <a:p>
            <a:pPr>
              <a:spcBef>
                <a:spcPts val="1200"/>
              </a:spcBef>
            </a:pPr>
            <a:r>
              <a:rPr lang="en-US">
                <a:ea typeface="+mn-lt"/>
                <a:cs typeface="+mn-lt"/>
              </a:rPr>
              <a:t>5. Be mindful and remember to </a:t>
            </a:r>
            <a:r>
              <a:rPr lang="en-US" b="1" i="1" u="sng">
                <a:ea typeface="+mn-lt"/>
                <a:cs typeface="+mn-lt"/>
              </a:rPr>
              <a:t>ALWAYS</a:t>
            </a:r>
            <a:r>
              <a:rPr lang="en-US">
                <a:ea typeface="+mn-lt"/>
                <a:cs typeface="+mn-lt"/>
              </a:rPr>
              <a:t> do your due diligence when creating your own works. </a:t>
            </a:r>
          </a:p>
          <a:p>
            <a:endParaRPr lang="en-US"/>
          </a:p>
        </p:txBody>
      </p:sp>
      <p:sp>
        <p:nvSpPr>
          <p:cNvPr id="2" name="Footer Placeholder 1">
            <a:extLst>
              <a:ext uri="{FF2B5EF4-FFF2-40B4-BE49-F238E27FC236}">
                <a16:creationId xmlns:a16="http://schemas.microsoft.com/office/drawing/2014/main" id="{6D7D5EFD-E47C-4822-93AC-2188429D3B99}"/>
              </a:ext>
            </a:extLst>
          </p:cNvPr>
          <p:cNvSpPr>
            <a:spLocks noGrp="1"/>
          </p:cNvSpPr>
          <p:nvPr>
            <p:ph type="ftr" sz="quarter" idx="11"/>
          </p:nvPr>
        </p:nvSpPr>
        <p:spPr/>
        <p:txBody>
          <a:bodyPr/>
          <a:lstStyle/>
          <a:p>
            <a:r>
              <a:rPr lang="en-US"/>
              <a:t>Created by N. Taylor-Wernham 2021</a:t>
            </a:r>
          </a:p>
        </p:txBody>
      </p:sp>
    </p:spTree>
    <p:extLst>
      <p:ext uri="{BB962C8B-B14F-4D97-AF65-F5344CB8AC3E}">
        <p14:creationId xmlns:p14="http://schemas.microsoft.com/office/powerpoint/2010/main" val="311060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827</Words>
  <Application>Microsoft Office PowerPoint</Application>
  <PresentationFormat>Custom</PresentationFormat>
  <Paragraphs>62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Consolas</vt:lpstr>
      <vt:lpstr>Corbel</vt:lpstr>
      <vt:lpstr>Chalkboard 16x9</vt:lpstr>
      <vt:lpstr>Copyright Protection  &amp; Copyright Infringement</vt:lpstr>
      <vt:lpstr>Copyright Protection Review</vt:lpstr>
      <vt:lpstr>Copyright Infringement Review</vt:lpstr>
      <vt:lpstr>Public Domain All creative work with no exclusive intellectual property rights</vt:lpstr>
      <vt:lpstr>Questions that have arisen:</vt:lpstr>
      <vt:lpstr>2. I have found a link to a book that is being used in our curriculum. I am downloading each chapter as we are reading it and uploading the chapter to my student's emails. Is this considered copyright infringement?</vt:lpstr>
      <vt:lpstr>     Further Reading     </vt:lpstr>
      <vt:lpstr>Take Away's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
  <cp:lastModifiedBy>ARTHUR, RODNEY</cp:lastModifiedBy>
  <cp:revision>2</cp:revision>
  <dcterms:created xsi:type="dcterms:W3CDTF">2021-02-24T06:02:56Z</dcterms:created>
  <dcterms:modified xsi:type="dcterms:W3CDTF">2022-09-30T16:00:07Z</dcterms:modified>
</cp:coreProperties>
</file>